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9"/>
  </p:notesMasterIdLst>
  <p:sldIdLst>
    <p:sldId id="256" r:id="rId2"/>
    <p:sldId id="280" r:id="rId3"/>
    <p:sldId id="281" r:id="rId4"/>
    <p:sldId id="260" r:id="rId5"/>
    <p:sldId id="267" r:id="rId6"/>
    <p:sldId id="268" r:id="rId7"/>
    <p:sldId id="272" r:id="rId8"/>
    <p:sldId id="273" r:id="rId9"/>
    <p:sldId id="274" r:id="rId10"/>
    <p:sldId id="275" r:id="rId11"/>
    <p:sldId id="277" r:id="rId12"/>
    <p:sldId id="278" r:id="rId13"/>
    <p:sldId id="291" r:id="rId14"/>
    <p:sldId id="287" r:id="rId15"/>
    <p:sldId id="285" r:id="rId16"/>
    <p:sldId id="284" r:id="rId17"/>
    <p:sldId id="266" r:id="rId18"/>
    <p:sldId id="288" r:id="rId19"/>
    <p:sldId id="292" r:id="rId20"/>
    <p:sldId id="289" r:id="rId21"/>
    <p:sldId id="271" r:id="rId22"/>
    <p:sldId id="293" r:id="rId23"/>
    <p:sldId id="282" r:id="rId24"/>
    <p:sldId id="286" r:id="rId25"/>
    <p:sldId id="283" r:id="rId26"/>
    <p:sldId id="269" r:id="rId27"/>
    <p:sldId id="27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9:30:1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9:30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9:30:1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9:30:1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09:30:1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5C72E-E3F3-44FB-BA4A-8CE27BBD882F}" type="datetimeFigureOut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3ACAB-2988-48C7-AA3A-2C2AE5F95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5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90B25-A74D-4365-BA64-40FE790EE51C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458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37AE-D63B-414B-89C8-1BA2FA1FEDBE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962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17B7-6637-428B-ADA8-3ADD17015F7F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913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9EFB-6A2B-41EA-AD69-24205887DA20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034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27E8-586B-4ABC-9688-2E4E6E236254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5640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C3A7-A098-4963-96A9-AD06D8BA765F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022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F1BC-8C0E-4E69-85B1-65E6356B9802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964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21E92-0B37-4757-ABB1-9E00CBC173D6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21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7A7B-284F-4518-9A98-8EF7F7610DB9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08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243C-9D00-487F-B2F9-596218BFEA2D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58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E8EC-BAAD-4C49-B6F2-9EB757F61703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56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0D29-7843-4428-9463-B78BF9A22A48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4964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292D-B127-461F-BB0F-0660BF22767E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F3FD-FAA7-415A-92B8-115C4EFEF051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950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4AEE2-8618-4418-9012-6E3A1EEFD574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53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EDEEF-2E01-458F-B0E7-D865FD791144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9473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5FAE6-0043-43FA-87F0-49BCF6700B7E}" type="datetime1">
              <a:rPr kumimoji="1" lang="ja-JP" altLang="en-US" smtClean="0"/>
              <a:t>2023/4/18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AED4B566-7C1D-44E9-AE88-14CD087F4E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35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jpeg"/><Relationship Id="rId7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6.jpe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E2841-D812-7D26-D1F3-F4CEBC6F3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プロジェクト研究</a:t>
            </a:r>
            <a:r>
              <a:rPr kumimoji="1" lang="en-US" altLang="ja-JP" dirty="0"/>
              <a:t>A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chemeClr val="tx1"/>
                </a:solidFill>
              </a:rPr>
              <a:t>~</a:t>
            </a:r>
            <a:r>
              <a:rPr lang="ja-JP" altLang="en-US" dirty="0">
                <a:solidFill>
                  <a:schemeClr val="tx1"/>
                </a:solidFill>
              </a:rPr>
              <a:t>色検出を用いた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kumimoji="1" lang="ja-JP" altLang="en-US" dirty="0">
                <a:solidFill>
                  <a:schemeClr val="tx1"/>
                </a:solidFill>
              </a:rPr>
              <a:t>人とボールの検出</a:t>
            </a:r>
            <a:r>
              <a:rPr kumimoji="1" lang="en-US" altLang="ja-JP" dirty="0">
                <a:solidFill>
                  <a:schemeClr val="tx1"/>
                </a:solidFill>
              </a:rPr>
              <a:t>~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0465E0C-02CF-08B2-AAC2-008ED58C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b="1" dirty="0"/>
              <a:t>1W202005 </a:t>
            </a:r>
            <a:r>
              <a:rPr kumimoji="1" lang="ja-JP" altLang="en-US" sz="3600" b="1" dirty="0"/>
              <a:t>朝倉啓心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8FBFD12-C662-30DF-033D-5A1D9C097D17}"/>
              </a:ext>
            </a:extLst>
          </p:cNvPr>
          <p:cNvSpPr/>
          <p:nvPr/>
        </p:nvSpPr>
        <p:spPr>
          <a:xfrm>
            <a:off x="11524048" y="6265706"/>
            <a:ext cx="35618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ja-JP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599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FB663DC-1549-7836-00C0-DED9894414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7720" y="0"/>
            <a:ext cx="7044280" cy="29427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CD5A3D5-6D55-08B8-3192-9C6D53AB74ED}"/>
              </a:ext>
            </a:extLst>
          </p:cNvPr>
          <p:cNvSpPr/>
          <p:nvPr/>
        </p:nvSpPr>
        <p:spPr>
          <a:xfrm>
            <a:off x="374343" y="361295"/>
            <a:ext cx="40366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8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48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値化</a:t>
            </a:r>
            <a:r>
              <a:rPr lang="en-US" altLang="ja-JP" sz="48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8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前処理</a:t>
            </a:r>
            <a:r>
              <a:rPr lang="en-US" altLang="ja-JP" sz="48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48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4EE4AC1-C3CA-8286-5D06-5064BACC7D7F}"/>
              </a:ext>
            </a:extLst>
          </p:cNvPr>
          <p:cNvSpPr/>
          <p:nvPr/>
        </p:nvSpPr>
        <p:spPr>
          <a:xfrm>
            <a:off x="204439" y="1391757"/>
            <a:ext cx="524930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altLang="ja-JP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hreshold()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→白と黒の</a:t>
            </a:r>
            <a:r>
              <a:rPr lang="en-US" altLang="ja-JP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階調に変換する処理</a:t>
            </a:r>
            <a:endParaRPr lang="en-US" altLang="ja-JP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endParaRPr lang="en-US" altLang="ja-JP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画素の値が闘値</a:t>
            </a:r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今回は</a:t>
            </a:r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200)</a:t>
            </a:r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より</a:t>
            </a:r>
            <a:endParaRPr lang="en-US" altLang="ja-JP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大きい場合は白</a:t>
            </a:r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小さい場合は黒に変換</a:t>
            </a:r>
            <a:endParaRPr lang="ja-JP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28552F6-08C7-F80C-8DBC-302D6CF4D1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5485" y="3340111"/>
            <a:ext cx="4756515" cy="28449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97C249F-7F19-1196-4D6B-0A36CB42F8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61" y="3340111"/>
            <a:ext cx="4990571" cy="28449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EAE8E04-9DBD-898B-C359-C57C694A625E}"/>
              </a:ext>
            </a:extLst>
          </p:cNvPr>
          <p:cNvSpPr/>
          <p:nvPr/>
        </p:nvSpPr>
        <p:spPr>
          <a:xfrm>
            <a:off x="1139517" y="6185011"/>
            <a:ext cx="34676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平滑化・ぼかし後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960A250-4F0D-807B-479B-E6E3B80F00E6}"/>
              </a:ext>
            </a:extLst>
          </p:cNvPr>
          <p:cNvSpPr/>
          <p:nvPr/>
        </p:nvSpPr>
        <p:spPr>
          <a:xfrm>
            <a:off x="9099327" y="6123455"/>
            <a:ext cx="13500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値化</a:t>
            </a:r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16094E02-F661-E17B-C4FF-D93B6EAB92C7}"/>
              </a:ext>
            </a:extLst>
          </p:cNvPr>
          <p:cNvSpPr/>
          <p:nvPr/>
        </p:nvSpPr>
        <p:spPr>
          <a:xfrm rot="16200000">
            <a:off x="5988944" y="4264585"/>
            <a:ext cx="548290" cy="454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75426B4-AC68-6390-FB2A-BD8FCDBE6149}"/>
              </a:ext>
            </a:extLst>
          </p:cNvPr>
          <p:cNvSpPr/>
          <p:nvPr/>
        </p:nvSpPr>
        <p:spPr>
          <a:xfrm>
            <a:off x="4999685" y="3309705"/>
            <a:ext cx="24705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threshold()</a:t>
            </a:r>
            <a:endParaRPr lang="ja-JP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フレーム 14">
            <a:extLst>
              <a:ext uri="{FF2B5EF4-FFF2-40B4-BE49-F238E27FC236}">
                <a16:creationId xmlns:a16="http://schemas.microsoft.com/office/drawing/2014/main" id="{77EFA8AF-306C-372D-2CA3-01D621831073}"/>
              </a:ext>
            </a:extLst>
          </p:cNvPr>
          <p:cNvSpPr/>
          <p:nvPr/>
        </p:nvSpPr>
        <p:spPr>
          <a:xfrm>
            <a:off x="11167143" y="1507311"/>
            <a:ext cx="926885" cy="709073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AAC4E46-C767-B495-3CB0-8F92592D1BDE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858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14EBE48-C9B2-5112-7F2C-64AB7C67C600}"/>
              </a:ext>
            </a:extLst>
          </p:cNvPr>
          <p:cNvSpPr/>
          <p:nvPr/>
        </p:nvSpPr>
        <p:spPr>
          <a:xfrm>
            <a:off x="314094" y="459383"/>
            <a:ext cx="5541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輪郭特徴</a:t>
            </a:r>
            <a:r>
              <a:rPr lang="en-US" altLang="ja-JP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後処理</a:t>
            </a:r>
            <a:r>
              <a:rPr lang="en-US" altLang="ja-JP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5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A7AE196-1874-C6F1-4E2F-08967FBD8C77}"/>
              </a:ext>
            </a:extLst>
          </p:cNvPr>
          <p:cNvSpPr/>
          <p:nvPr/>
        </p:nvSpPr>
        <p:spPr>
          <a:xfrm>
            <a:off x="7535741" y="3473678"/>
            <a:ext cx="449353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ja-JP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boundingRect</a:t>
            </a:r>
            <a:r>
              <a:rPr lang="en-US" altLang="ja-JP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r>
              <a:rPr lang="ja-JP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</a:t>
            </a:r>
            <a:r>
              <a:rPr lang="ja-JP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輪郭に外接する長方形を計算</a:t>
            </a:r>
            <a:endParaRPr lang="en-US" altLang="ja-JP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3ECCF0E-3085-66A9-F135-FC589DCEF96A}"/>
              </a:ext>
            </a:extLst>
          </p:cNvPr>
          <p:cNvSpPr/>
          <p:nvPr/>
        </p:nvSpPr>
        <p:spPr>
          <a:xfrm>
            <a:off x="0" y="3501831"/>
            <a:ext cx="38779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ja-JP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minEnclosingCircle</a:t>
            </a:r>
            <a:r>
              <a:rPr lang="en-US" altLang="ja-JP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r>
              <a:rPr lang="ja-JP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→輪郭の最小外接円を計算</a:t>
            </a:r>
            <a:endParaRPr lang="en-US" altLang="ja-JP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1789611-33FB-DE61-0F3E-73553F4B2C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347" y="8152352"/>
            <a:ext cx="5345304" cy="136359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805F87A-E44B-E543-D8AB-40A7932421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3344" y="8071813"/>
            <a:ext cx="5345305" cy="13635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3EE7B2-2B47-2389-F594-3CB2558AD4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942" y="27606"/>
            <a:ext cx="5345302" cy="263485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52FE728-8F7D-9867-BE25-1E1B272710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238" y="4432096"/>
            <a:ext cx="4905971" cy="236589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A0B8EEF-E6BD-D3B3-B15B-FE621564BA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0627" y="4447156"/>
            <a:ext cx="4874522" cy="239829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9EA0FEE-2641-4E8A-F01F-A58B3C7D1C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1029" y="1533066"/>
            <a:ext cx="4188379" cy="2078031"/>
          </a:xfrm>
          <a:prstGeom prst="rect">
            <a:avLst/>
          </a:prstGeom>
        </p:spPr>
      </p:pic>
      <p:sp>
        <p:nvSpPr>
          <p:cNvPr id="14" name="矢印: 下 13">
            <a:extLst>
              <a:ext uri="{FF2B5EF4-FFF2-40B4-BE49-F238E27FC236}">
                <a16:creationId xmlns:a16="http://schemas.microsoft.com/office/drawing/2014/main" id="{45302668-3B0A-B70F-668A-DF078521E745}"/>
              </a:ext>
            </a:extLst>
          </p:cNvPr>
          <p:cNvSpPr/>
          <p:nvPr/>
        </p:nvSpPr>
        <p:spPr>
          <a:xfrm rot="2048564">
            <a:off x="3796778" y="3917812"/>
            <a:ext cx="548290" cy="454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B203AFC6-D393-4887-E2B8-5C5AA4D60F21}"/>
              </a:ext>
            </a:extLst>
          </p:cNvPr>
          <p:cNvSpPr/>
          <p:nvPr/>
        </p:nvSpPr>
        <p:spPr>
          <a:xfrm rot="18837039">
            <a:off x="7116863" y="3917812"/>
            <a:ext cx="548290" cy="454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レーム 15">
            <a:extLst>
              <a:ext uri="{FF2B5EF4-FFF2-40B4-BE49-F238E27FC236}">
                <a16:creationId xmlns:a16="http://schemas.microsoft.com/office/drawing/2014/main" id="{7B4397DC-846F-3668-1625-82AD3B2149E5}"/>
              </a:ext>
            </a:extLst>
          </p:cNvPr>
          <p:cNvSpPr/>
          <p:nvPr/>
        </p:nvSpPr>
        <p:spPr>
          <a:xfrm>
            <a:off x="7712935" y="1211695"/>
            <a:ext cx="707686" cy="586137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フレーム 17">
            <a:extLst>
              <a:ext uri="{FF2B5EF4-FFF2-40B4-BE49-F238E27FC236}">
                <a16:creationId xmlns:a16="http://schemas.microsoft.com/office/drawing/2014/main" id="{D8622851-1833-2B20-537A-474773989516}"/>
              </a:ext>
            </a:extLst>
          </p:cNvPr>
          <p:cNvSpPr/>
          <p:nvPr/>
        </p:nvSpPr>
        <p:spPr>
          <a:xfrm>
            <a:off x="8701479" y="2070397"/>
            <a:ext cx="707686" cy="586137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ADEC4DC-C0B6-C454-D37E-AEEAF143D389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0771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AEDCBE8-FA55-1D29-3D18-B9A34E22FA22}"/>
              </a:ext>
            </a:extLst>
          </p:cNvPr>
          <p:cNvSpPr/>
          <p:nvPr/>
        </p:nvSpPr>
        <p:spPr>
          <a:xfrm>
            <a:off x="438359" y="3926340"/>
            <a:ext cx="95077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inRange</a:t>
            </a:r>
            <a:r>
              <a:rPr lang="en-US" altLang="ja-JP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→画像から特定の色を抽出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B9C207F-8F27-7EC6-E062-364BCC80C7BA}"/>
              </a:ext>
            </a:extLst>
          </p:cNvPr>
          <p:cNvSpPr/>
          <p:nvPr/>
        </p:nvSpPr>
        <p:spPr>
          <a:xfrm>
            <a:off x="197768" y="406600"/>
            <a:ext cx="556113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検出色指定</a:t>
            </a:r>
            <a:r>
              <a:rPr lang="en-US" altLang="ja-JP" sz="48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8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後処理</a:t>
            </a:r>
            <a:r>
              <a:rPr lang="en-US" altLang="ja-JP" sz="48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48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C8A3D5-E392-9E5B-52C5-2E5FFDA913CD}"/>
              </a:ext>
            </a:extLst>
          </p:cNvPr>
          <p:cNvSpPr/>
          <p:nvPr/>
        </p:nvSpPr>
        <p:spPr>
          <a:xfrm>
            <a:off x="438359" y="5091936"/>
            <a:ext cx="110914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betwise_and</a:t>
            </a:r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</a:t>
            </a:r>
            <a:r>
              <a:rPr lang="en-US" altLang="ja-JP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inRange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関数で得た画像を</a:t>
            </a:r>
            <a:endParaRPr lang="en-US" altLang="ja-JP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ja-JP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元画像</a:t>
            </a:r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覆い隠した画像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D019D13-F702-726E-9BB1-DAE14EADB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6877" y="0"/>
            <a:ext cx="6335123" cy="3122762"/>
          </a:xfrm>
          <a:prstGeom prst="rect">
            <a:avLst/>
          </a:prstGeom>
        </p:spPr>
      </p:pic>
      <p:sp>
        <p:nvSpPr>
          <p:cNvPr id="7" name="フレーム 6">
            <a:extLst>
              <a:ext uri="{FF2B5EF4-FFF2-40B4-BE49-F238E27FC236}">
                <a16:creationId xmlns:a16="http://schemas.microsoft.com/office/drawing/2014/main" id="{AA4C0ADE-A495-74BF-10C4-83A6A0AF5153}"/>
              </a:ext>
            </a:extLst>
          </p:cNvPr>
          <p:cNvSpPr/>
          <p:nvPr/>
        </p:nvSpPr>
        <p:spPr>
          <a:xfrm>
            <a:off x="8191906" y="1440295"/>
            <a:ext cx="723494" cy="586137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BDEF49C-233C-F7B3-7806-1755C14BDDFD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095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91890D9-8AA3-D48C-032D-45E4768A2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841" y="3378523"/>
            <a:ext cx="4090737" cy="285148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01559EB-0A66-6A9D-A2F8-A855BB78F7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8156" y="2591461"/>
            <a:ext cx="4965031" cy="299053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1685754-3131-C69F-AE66-1AE7096485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98" y="819469"/>
            <a:ext cx="3970422" cy="2413016"/>
          </a:xfrm>
          <a:prstGeom prst="rect">
            <a:avLst/>
          </a:prstGeom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597D7B06-ED35-43AC-92BB-BC6090A11F1D}"/>
              </a:ext>
            </a:extLst>
          </p:cNvPr>
          <p:cNvSpPr/>
          <p:nvPr/>
        </p:nvSpPr>
        <p:spPr>
          <a:xfrm rot="1901330">
            <a:off x="5518526" y="2484552"/>
            <a:ext cx="1379621" cy="81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8D55D3E5-F954-F837-2805-AE9AF9F20561}"/>
              </a:ext>
            </a:extLst>
          </p:cNvPr>
          <p:cNvSpPr/>
          <p:nvPr/>
        </p:nvSpPr>
        <p:spPr>
          <a:xfrm rot="19317734">
            <a:off x="5406189" y="4304968"/>
            <a:ext cx="1379621" cy="81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F1FE423-FD17-B8D4-1CE8-ACA67986F5C3}"/>
              </a:ext>
            </a:extLst>
          </p:cNvPr>
          <p:cNvSpPr/>
          <p:nvPr/>
        </p:nvSpPr>
        <p:spPr>
          <a:xfrm>
            <a:off x="1442822" y="107824"/>
            <a:ext cx="30199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元の画像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CD44328-F3B5-10EE-4A17-363D91153C4C}"/>
              </a:ext>
            </a:extLst>
          </p:cNvPr>
          <p:cNvSpPr/>
          <p:nvPr/>
        </p:nvSpPr>
        <p:spPr>
          <a:xfrm>
            <a:off x="660331" y="6266679"/>
            <a:ext cx="45849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inRange</a:t>
            </a:r>
            <a:r>
              <a:rPr lang="en-US" altLang="ja-JP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ja-JP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で得た画像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E5E7C2E-8E5F-81E9-B391-5A08147AD907}"/>
              </a:ext>
            </a:extLst>
          </p:cNvPr>
          <p:cNvSpPr/>
          <p:nvPr/>
        </p:nvSpPr>
        <p:spPr>
          <a:xfrm>
            <a:off x="6583939" y="1882837"/>
            <a:ext cx="55338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n-US" altLang="ja-JP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etwise_and</a:t>
            </a:r>
            <a:r>
              <a:rPr lang="en-US" altLang="ja-JP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ja-JP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で得た画像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CABCF2B-95E3-DAC6-2E28-3ED39F163769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948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5B27EB4-5A7A-0A39-C4A0-5B13C95987F4}"/>
              </a:ext>
            </a:extLst>
          </p:cNvPr>
          <p:cNvSpPr/>
          <p:nvPr/>
        </p:nvSpPr>
        <p:spPr>
          <a:xfrm>
            <a:off x="11458127" y="5806788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F2237D-7334-E5B5-5C34-0974A2027C9F}"/>
              </a:ext>
            </a:extLst>
          </p:cNvPr>
          <p:cNvSpPr/>
          <p:nvPr/>
        </p:nvSpPr>
        <p:spPr>
          <a:xfrm>
            <a:off x="684742" y="352472"/>
            <a:ext cx="76450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体系図</a:t>
            </a:r>
            <a:r>
              <a:rPr lang="en-US" altLang="ja-JP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フローチャート</a:t>
            </a:r>
            <a:r>
              <a:rPr lang="en-US" altLang="ja-JP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5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09C0566-03D3-F8CE-88CA-1A9110C23A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728" y="1412321"/>
            <a:ext cx="11548543" cy="522972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433518D-E394-16D6-1B05-5A088C40989F}"/>
              </a:ext>
            </a:extLst>
          </p:cNvPr>
          <p:cNvSpPr/>
          <p:nvPr/>
        </p:nvSpPr>
        <p:spPr>
          <a:xfrm>
            <a:off x="2918907" y="1412321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①前処理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641F632-F5F1-F7E0-FC09-CECAA41E6BCB}"/>
              </a:ext>
            </a:extLst>
          </p:cNvPr>
          <p:cNvSpPr/>
          <p:nvPr/>
        </p:nvSpPr>
        <p:spPr>
          <a:xfrm>
            <a:off x="4977744" y="4267491"/>
            <a:ext cx="223651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②本処理</a:t>
            </a:r>
            <a:endParaRPr lang="en-US" altLang="ja-JP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ja-JP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検出</a:t>
            </a:r>
            <a:r>
              <a:rPr lang="en-US" altLang="ja-JP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51418B5-2BEA-9E35-D279-FD7E1B7B9971}"/>
              </a:ext>
            </a:extLst>
          </p:cNvPr>
          <p:cNvSpPr/>
          <p:nvPr/>
        </p:nvSpPr>
        <p:spPr>
          <a:xfrm>
            <a:off x="7704015" y="2110127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③</a:t>
            </a:r>
            <a:r>
              <a:rPr lang="ja-JP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後処理</a:t>
            </a:r>
          </a:p>
        </p:txBody>
      </p:sp>
      <p:sp>
        <p:nvSpPr>
          <p:cNvPr id="2" name="矢印: 左右 1">
            <a:extLst>
              <a:ext uri="{FF2B5EF4-FFF2-40B4-BE49-F238E27FC236}">
                <a16:creationId xmlns:a16="http://schemas.microsoft.com/office/drawing/2014/main" id="{399781E6-D060-AF12-748B-EDAFF59D407A}"/>
              </a:ext>
            </a:extLst>
          </p:cNvPr>
          <p:cNvSpPr/>
          <p:nvPr/>
        </p:nvSpPr>
        <p:spPr>
          <a:xfrm>
            <a:off x="2068286" y="1983688"/>
            <a:ext cx="3548742" cy="273038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F5BB2344-7133-365D-7EB8-8C49B7D8C22B}"/>
              </a:ext>
            </a:extLst>
          </p:cNvPr>
          <p:cNvSpPr/>
          <p:nvPr/>
        </p:nvSpPr>
        <p:spPr>
          <a:xfrm>
            <a:off x="5617029" y="4092267"/>
            <a:ext cx="751114" cy="125463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左右 12">
            <a:extLst>
              <a:ext uri="{FF2B5EF4-FFF2-40B4-BE49-F238E27FC236}">
                <a16:creationId xmlns:a16="http://schemas.microsoft.com/office/drawing/2014/main" id="{1663DB96-6831-224B-081E-2E56DD7752F5}"/>
              </a:ext>
            </a:extLst>
          </p:cNvPr>
          <p:cNvSpPr/>
          <p:nvPr/>
        </p:nvSpPr>
        <p:spPr>
          <a:xfrm>
            <a:off x="6368144" y="2677886"/>
            <a:ext cx="3837814" cy="189888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76D418B-820F-61AA-EAD7-A23C128DD0A9}"/>
              </a:ext>
            </a:extLst>
          </p:cNvPr>
          <p:cNvCxnSpPr/>
          <p:nvPr/>
        </p:nvCxnSpPr>
        <p:spPr>
          <a:xfrm>
            <a:off x="2068286" y="1412321"/>
            <a:ext cx="0" cy="323333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494B5CA-0232-B0D6-9297-D198758A5254}"/>
              </a:ext>
            </a:extLst>
          </p:cNvPr>
          <p:cNvCxnSpPr>
            <a:cxnSpLocks/>
          </p:cNvCxnSpPr>
          <p:nvPr/>
        </p:nvCxnSpPr>
        <p:spPr>
          <a:xfrm>
            <a:off x="5617028" y="1412321"/>
            <a:ext cx="0" cy="285517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9949638-2704-172C-7DF1-86A4E4F7B886}"/>
              </a:ext>
            </a:extLst>
          </p:cNvPr>
          <p:cNvCxnSpPr>
            <a:cxnSpLocks/>
          </p:cNvCxnSpPr>
          <p:nvPr/>
        </p:nvCxnSpPr>
        <p:spPr>
          <a:xfrm>
            <a:off x="6368143" y="1412321"/>
            <a:ext cx="0" cy="285517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A63DE8B5-A213-8832-3DD2-32741B183918}"/>
              </a:ext>
            </a:extLst>
          </p:cNvPr>
          <p:cNvCxnSpPr>
            <a:cxnSpLocks/>
          </p:cNvCxnSpPr>
          <p:nvPr/>
        </p:nvCxnSpPr>
        <p:spPr>
          <a:xfrm>
            <a:off x="10205958" y="1498019"/>
            <a:ext cx="0" cy="403192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3FD6710-F31F-428C-57BE-12893B7D1012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85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626159-CE1A-43F7-25C3-D996E2D3C8D9}"/>
              </a:ext>
            </a:extLst>
          </p:cNvPr>
          <p:cNvSpPr/>
          <p:nvPr/>
        </p:nvSpPr>
        <p:spPr>
          <a:xfrm>
            <a:off x="754583" y="107145"/>
            <a:ext cx="56765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デモ動画</a:t>
            </a:r>
            <a:r>
              <a:rPr lang="en-US" altLang="ja-JP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</a:t>
            </a:r>
            <a:r>
              <a:rPr lang="ja-JP" altLang="en-US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のみ検出</a:t>
            </a:r>
            <a:r>
              <a:rPr lang="en-US" altLang="ja-JP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4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B152E2-EAEF-D160-942A-33727DC97D42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C067E84-6341-896A-AE53-2CE25A45E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00" b="40444"/>
          <a:stretch/>
        </p:blipFill>
        <p:spPr>
          <a:xfrm>
            <a:off x="904240" y="1808480"/>
            <a:ext cx="8046720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0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50A4E52-C7DC-3DEE-84D8-AAE5445EB89C}"/>
              </a:ext>
            </a:extLst>
          </p:cNvPr>
          <p:cNvSpPr/>
          <p:nvPr/>
        </p:nvSpPr>
        <p:spPr>
          <a:xfrm>
            <a:off x="279023" y="159443"/>
            <a:ext cx="68050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デモ動画</a:t>
            </a:r>
            <a:r>
              <a:rPr lang="en-US" altLang="ja-JP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ボールのみ検出</a:t>
            </a:r>
            <a:r>
              <a:rPr lang="en-US" altLang="ja-JP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4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04469A1-3947-3BA4-1418-E84765BC7EF7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577948-9F67-D217-19E9-F389A07E9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49" t="8889" r="23000" b="16889"/>
          <a:stretch/>
        </p:blipFill>
        <p:spPr>
          <a:xfrm>
            <a:off x="772160" y="1199107"/>
            <a:ext cx="9479280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4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5BFB36E-A47E-316A-DCDE-C820C7DCE027}"/>
              </a:ext>
            </a:extLst>
          </p:cNvPr>
          <p:cNvSpPr/>
          <p:nvPr/>
        </p:nvSpPr>
        <p:spPr>
          <a:xfrm>
            <a:off x="289850" y="302977"/>
            <a:ext cx="79335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デモ</a:t>
            </a:r>
            <a:r>
              <a:rPr lang="ja-JP" altLang="en-US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動画</a:t>
            </a:r>
            <a:r>
              <a:rPr lang="en-US" altLang="ja-JP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人とボール同時検出</a:t>
            </a:r>
            <a:r>
              <a:rPr lang="en-US" altLang="ja-JP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4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93886D-09C8-A4A9-D472-7015C5E296D1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4F4B77-C4D7-AEB3-A8E4-B799C5B6B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" t="9037" r="22417" b="17334"/>
          <a:stretch/>
        </p:blipFill>
        <p:spPr>
          <a:xfrm>
            <a:off x="731520" y="1391921"/>
            <a:ext cx="9377680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9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98881E4-FC0F-A671-13EE-81EA50434CD3}"/>
              </a:ext>
            </a:extLst>
          </p:cNvPr>
          <p:cNvSpPr/>
          <p:nvPr/>
        </p:nvSpPr>
        <p:spPr>
          <a:xfrm>
            <a:off x="1282418" y="354961"/>
            <a:ext cx="105721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体が</a:t>
            </a:r>
            <a:r>
              <a:rPr lang="ja-JP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横向き</a:t>
            </a:r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の場合検出されにくい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8E7377A-B3F3-D995-7444-861DA1D40F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968" y="1347742"/>
            <a:ext cx="4487528" cy="23672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1E06438-D96B-7887-E4CD-4B2F76A6EC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968" y="3902114"/>
            <a:ext cx="4574417" cy="237155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5E169EE-E0A0-F910-8B64-75173860AD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887" y="2880460"/>
            <a:ext cx="3929743" cy="2043307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25B80C2-0C9B-971A-3395-D7A583F46D8C}"/>
              </a:ext>
            </a:extLst>
          </p:cNvPr>
          <p:cNvSpPr/>
          <p:nvPr/>
        </p:nvSpPr>
        <p:spPr>
          <a:xfrm>
            <a:off x="1611645" y="6284557"/>
            <a:ext cx="30059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カラー画像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F6535F4-C8B3-EEF8-886F-6655A2C5B50C}"/>
              </a:ext>
            </a:extLst>
          </p:cNvPr>
          <p:cNvSpPr/>
          <p:nvPr/>
        </p:nvSpPr>
        <p:spPr>
          <a:xfrm>
            <a:off x="5893331" y="5453131"/>
            <a:ext cx="6340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グレースケール→ぼかし後の画像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D52BD4F-6D5A-59B6-6241-EB91FCF5B370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D43ACFF7-170D-BDBC-1D15-32656DFC69F7}"/>
              </a:ext>
            </a:extLst>
          </p:cNvPr>
          <p:cNvSpPr/>
          <p:nvPr/>
        </p:nvSpPr>
        <p:spPr>
          <a:xfrm rot="19744545">
            <a:off x="8535073" y="1427431"/>
            <a:ext cx="402772" cy="20433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9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DB3D084-D130-0DA2-C24F-9766060267F2}"/>
              </a:ext>
            </a:extLst>
          </p:cNvPr>
          <p:cNvSpPr/>
          <p:nvPr/>
        </p:nvSpPr>
        <p:spPr>
          <a:xfrm>
            <a:off x="2095611" y="560849"/>
            <a:ext cx="695575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カメラから</a:t>
            </a:r>
            <a:r>
              <a:rPr lang="ja-JP" altLang="en-US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遠い距離</a:t>
            </a:r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にある</a:t>
            </a:r>
            <a:endParaRPr lang="en-US" altLang="ja-JP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ボールが検出しづらい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3A3958A-323C-D4E2-E27A-C93F64DC21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4989" y="2566619"/>
            <a:ext cx="5072743" cy="361727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5E169EE-E0A0-F910-8B64-75173860A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28" y="2533961"/>
            <a:ext cx="5072743" cy="3617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FAED8BE-551A-A6CA-CF6F-6CC432BDFF1B}"/>
              </a:ext>
            </a:extLst>
          </p:cNvPr>
          <p:cNvSpPr/>
          <p:nvPr/>
        </p:nvSpPr>
        <p:spPr>
          <a:xfrm>
            <a:off x="478257" y="6151231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カメラから近い距離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BF0042-4478-AA1A-71D3-AA7FBB04605B}"/>
              </a:ext>
            </a:extLst>
          </p:cNvPr>
          <p:cNvSpPr/>
          <p:nvPr/>
        </p:nvSpPr>
        <p:spPr>
          <a:xfrm>
            <a:off x="6514989" y="615011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カメラから遠い距離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A291087-2F62-BA65-B9D8-0F85920A72B1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C9B2F17C-4A05-A0C1-9EA6-05618BBDB259}"/>
              </a:ext>
            </a:extLst>
          </p:cNvPr>
          <p:cNvSpPr/>
          <p:nvPr/>
        </p:nvSpPr>
        <p:spPr>
          <a:xfrm rot="19744545">
            <a:off x="8900043" y="2225590"/>
            <a:ext cx="302633" cy="1285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35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C58BF1-0D44-BF2A-F7BB-A5170AFC372E}"/>
              </a:ext>
            </a:extLst>
          </p:cNvPr>
          <p:cNvSpPr/>
          <p:nvPr/>
        </p:nvSpPr>
        <p:spPr>
          <a:xfrm>
            <a:off x="442335" y="561592"/>
            <a:ext cx="780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プロジェクト研究の目標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D677F31-4C6C-8C7D-D543-A8F83AA22BEA}"/>
              </a:ext>
            </a:extLst>
          </p:cNvPr>
          <p:cNvSpPr/>
          <p:nvPr/>
        </p:nvSpPr>
        <p:spPr>
          <a:xfrm>
            <a:off x="1370800" y="2476906"/>
            <a:ext cx="925445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サッカーゲームにおいて</a:t>
            </a:r>
            <a:endParaRPr lang="en-US" altLang="ja-JP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人とボールの検知を行い</a:t>
            </a:r>
            <a:endParaRPr lang="en-US" altLang="ja-JP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ボールの支配率</a:t>
            </a:r>
            <a:r>
              <a:rPr lang="en-US" altLang="ja-JP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占有率</a:t>
            </a:r>
            <a:r>
              <a:rPr lang="en-US" altLang="ja-JP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を求める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F4A750-EBA2-4740-4DE6-232CC3498357}"/>
              </a:ext>
            </a:extLst>
          </p:cNvPr>
          <p:cNvSpPr/>
          <p:nvPr/>
        </p:nvSpPr>
        <p:spPr>
          <a:xfrm>
            <a:off x="11362555" y="6004450"/>
            <a:ext cx="3722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ja-JP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3605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4369D6AB-F0DB-C081-EC1C-FAE5FE3992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5685" y="-18683"/>
            <a:ext cx="6839840" cy="265741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D015542-028E-0CC2-A58E-0ECD65C6FA64}"/>
              </a:ext>
            </a:extLst>
          </p:cNvPr>
          <p:cNvSpPr/>
          <p:nvPr/>
        </p:nvSpPr>
        <p:spPr>
          <a:xfrm>
            <a:off x="713462" y="248919"/>
            <a:ext cx="41344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平滑化・ぼかし</a:t>
            </a:r>
            <a:endParaRPr lang="en-US" altLang="ja-JP" sz="4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ja-JP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前処理</a:t>
            </a:r>
            <a:r>
              <a:rPr lang="en-US" altLang="ja-JP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4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CA85E33-CA28-94E2-BC6F-91B8C6EF9A7C}"/>
              </a:ext>
            </a:extLst>
          </p:cNvPr>
          <p:cNvSpPr/>
          <p:nvPr/>
        </p:nvSpPr>
        <p:spPr>
          <a:xfrm>
            <a:off x="-22841" y="1840416"/>
            <a:ext cx="62889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medianBlur</a:t>
            </a:r>
            <a:r>
              <a:rPr lang="en-US" altLang="ja-JP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ja-JP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→特異なノイズに対して効果的</a:t>
            </a:r>
            <a:endParaRPr lang="ja-JP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73A8A7D-C998-4341-C375-5E570FF1A380}"/>
              </a:ext>
            </a:extLst>
          </p:cNvPr>
          <p:cNvSpPr/>
          <p:nvPr/>
        </p:nvSpPr>
        <p:spPr>
          <a:xfrm>
            <a:off x="469683" y="3223378"/>
            <a:ext cx="3377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Blur()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</a:t>
            </a:r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平均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61780E2-9809-9674-75F1-363203BA60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4893" y="2633534"/>
            <a:ext cx="5047107" cy="327233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BAAE069-4148-EC03-F046-F1F47BAFC4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79628"/>
            <a:ext cx="4572151" cy="327232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8321D7C-7C53-E2DA-FBE7-7F56EB5E977F}"/>
              </a:ext>
            </a:extLst>
          </p:cNvPr>
          <p:cNvSpPr/>
          <p:nvPr/>
        </p:nvSpPr>
        <p:spPr>
          <a:xfrm>
            <a:off x="1634902" y="6075611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元の画像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4FC345-8405-336C-123E-38DB37545642}"/>
              </a:ext>
            </a:extLst>
          </p:cNvPr>
          <p:cNvSpPr/>
          <p:nvPr/>
        </p:nvSpPr>
        <p:spPr>
          <a:xfrm>
            <a:off x="6980316" y="5995786"/>
            <a:ext cx="46987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平滑化・ぼかし</a:t>
            </a:r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後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A0C292DD-9CC8-F819-0B65-B24A31A4DA2B}"/>
              </a:ext>
            </a:extLst>
          </p:cNvPr>
          <p:cNvSpPr/>
          <p:nvPr/>
        </p:nvSpPr>
        <p:spPr>
          <a:xfrm rot="16200000">
            <a:off x="5662316" y="3965026"/>
            <a:ext cx="548290" cy="8497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FF86C0-4E1B-EE62-0D77-6C511C9EBD9D}"/>
              </a:ext>
            </a:extLst>
          </p:cNvPr>
          <p:cNvSpPr/>
          <p:nvPr/>
        </p:nvSpPr>
        <p:spPr>
          <a:xfrm>
            <a:off x="4569548" y="3007832"/>
            <a:ext cx="25779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medianBlur</a:t>
            </a:r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フレーム 15">
            <a:extLst>
              <a:ext uri="{FF2B5EF4-FFF2-40B4-BE49-F238E27FC236}">
                <a16:creationId xmlns:a16="http://schemas.microsoft.com/office/drawing/2014/main" id="{B4EE739A-1DC7-5924-01C9-7958D5DC47A9}"/>
              </a:ext>
            </a:extLst>
          </p:cNvPr>
          <p:cNvSpPr/>
          <p:nvPr/>
        </p:nvSpPr>
        <p:spPr>
          <a:xfrm>
            <a:off x="9969715" y="1310024"/>
            <a:ext cx="926885" cy="709073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BFFC58B-6D22-8AB0-584F-CC0212FDF46F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3913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9CB2F77D-DABD-13EB-738E-87BEB14672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5133" y="4539344"/>
            <a:ext cx="1631077" cy="2100942"/>
          </a:xfrm>
          <a:prstGeom prst="rect">
            <a:avLst/>
          </a:prstGeom>
        </p:spPr>
      </p:pic>
      <p:pic>
        <p:nvPicPr>
          <p:cNvPr id="3" name="図 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1530D6D9-9C9C-94E5-049B-D9485C498B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5132" y="1924578"/>
            <a:ext cx="1631077" cy="210094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C66A740-306C-E1A7-6D2D-10A2ED802161}"/>
              </a:ext>
            </a:extLst>
          </p:cNvPr>
          <p:cNvSpPr/>
          <p:nvPr/>
        </p:nvSpPr>
        <p:spPr>
          <a:xfrm>
            <a:off x="99297" y="2836354"/>
            <a:ext cx="91149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medianBlur</a:t>
            </a:r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で得た輪郭数</a:t>
            </a:r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全画面</a:t>
            </a:r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CAF02B-BF94-2C83-C7D1-A2583CB146D5}"/>
              </a:ext>
            </a:extLst>
          </p:cNvPr>
          <p:cNvSpPr/>
          <p:nvPr/>
        </p:nvSpPr>
        <p:spPr>
          <a:xfrm>
            <a:off x="0" y="5357021"/>
            <a:ext cx="96151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GaussianBlur</a:t>
            </a:r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で得た輪郭数</a:t>
            </a:r>
            <a:r>
              <a:rPr lang="en-US" altLang="ja-JP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全画面</a:t>
            </a:r>
            <a:r>
              <a:rPr lang="en-US" altLang="ja-JP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B2FE6BD-7247-A102-1339-89CDAAC4EA5E}"/>
              </a:ext>
            </a:extLst>
          </p:cNvPr>
          <p:cNvSpPr/>
          <p:nvPr/>
        </p:nvSpPr>
        <p:spPr>
          <a:xfrm>
            <a:off x="1041462" y="510432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ぼかしの比較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64C8C0B-864E-26E5-2F82-8C7F55264690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4869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C58BF1-0D44-BF2A-F7BB-A5170AFC372E}"/>
              </a:ext>
            </a:extLst>
          </p:cNvPr>
          <p:cNvSpPr/>
          <p:nvPr/>
        </p:nvSpPr>
        <p:spPr>
          <a:xfrm>
            <a:off x="442335" y="561592"/>
            <a:ext cx="780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プロジェクト研究の目標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D677F31-4C6C-8C7D-D543-A8F83AA22BEA}"/>
              </a:ext>
            </a:extLst>
          </p:cNvPr>
          <p:cNvSpPr/>
          <p:nvPr/>
        </p:nvSpPr>
        <p:spPr>
          <a:xfrm>
            <a:off x="1370800" y="2476906"/>
            <a:ext cx="925445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サッカーゲーム</a:t>
            </a:r>
            <a:r>
              <a:rPr lang="ja-JP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において</a:t>
            </a:r>
            <a:endParaRPr lang="en-US" altLang="ja-JP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人とボールの検知を行い</a:t>
            </a:r>
            <a:endParaRPr lang="en-US" altLang="ja-JP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ボールの支配率</a:t>
            </a:r>
            <a:r>
              <a:rPr lang="en-US" altLang="ja-JP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占有率</a:t>
            </a:r>
            <a:r>
              <a:rPr lang="en-US" altLang="ja-JP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を求める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1D95001-0F71-EAF8-54AB-BD4BB2EB4752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8102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D157ABD-4B58-88CB-7751-9541934F96D3}"/>
              </a:ext>
            </a:extLst>
          </p:cNvPr>
          <p:cNvSpPr/>
          <p:nvPr/>
        </p:nvSpPr>
        <p:spPr>
          <a:xfrm>
            <a:off x="884463" y="518049"/>
            <a:ext cx="6417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目標に到達するには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FBB4E55-A82E-5AD1-F12C-D54136C8BF47}"/>
              </a:ext>
            </a:extLst>
          </p:cNvPr>
          <p:cNvSpPr/>
          <p:nvPr/>
        </p:nvSpPr>
        <p:spPr>
          <a:xfrm>
            <a:off x="1249969" y="1890999"/>
            <a:ext cx="849463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どちらの色のチームが</a:t>
            </a:r>
            <a:endParaRPr lang="en-US" altLang="ja-JP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ボールに近いか判定を行う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CFAE1FB-A0FA-9FCF-79AF-6D5D30D6758D}"/>
              </a:ext>
            </a:extLst>
          </p:cNvPr>
          <p:cNvSpPr/>
          <p:nvPr/>
        </p:nvSpPr>
        <p:spPr>
          <a:xfrm>
            <a:off x="1043140" y="5219664"/>
            <a:ext cx="9187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フレームごとにカウントする</a:t>
            </a: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B23D20AB-2D99-3BA4-B483-73E6B8B7A691}"/>
              </a:ext>
            </a:extLst>
          </p:cNvPr>
          <p:cNvSpPr/>
          <p:nvPr/>
        </p:nvSpPr>
        <p:spPr>
          <a:xfrm>
            <a:off x="4720637" y="3852812"/>
            <a:ext cx="1208314" cy="873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F78653E-E8D9-66EE-DA5E-7EC54DB51ADA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653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55C107E-45E1-D28E-CA43-3B7C41C156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0436" y="1745823"/>
            <a:ext cx="4251078" cy="375033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4F5068-110D-7E8C-C53B-D69E35B777C4}"/>
              </a:ext>
            </a:extLst>
          </p:cNvPr>
          <p:cNvSpPr/>
          <p:nvPr/>
        </p:nvSpPr>
        <p:spPr>
          <a:xfrm>
            <a:off x="1259176" y="1460235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赤</a:t>
            </a:r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の方が近い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3629C1-1C53-7FD7-D288-8182F5143BC6}"/>
              </a:ext>
            </a:extLst>
          </p:cNvPr>
          <p:cNvSpPr/>
          <p:nvPr/>
        </p:nvSpPr>
        <p:spPr>
          <a:xfrm>
            <a:off x="1259176" y="3085029"/>
            <a:ext cx="5067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赤</a:t>
            </a:r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←</a:t>
            </a:r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カウント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535F62-0B29-3878-41EA-A161C301A6A8}"/>
              </a:ext>
            </a:extLst>
          </p:cNvPr>
          <p:cNvSpPr/>
          <p:nvPr/>
        </p:nvSpPr>
        <p:spPr>
          <a:xfrm>
            <a:off x="1259176" y="4177961"/>
            <a:ext cx="47035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青</a:t>
            </a:r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←</a:t>
            </a:r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カウント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D3C753-3DFC-09A3-77E3-5C8B70B761BC}"/>
              </a:ext>
            </a:extLst>
          </p:cNvPr>
          <p:cNvSpPr/>
          <p:nvPr/>
        </p:nvSpPr>
        <p:spPr>
          <a:xfrm>
            <a:off x="749642" y="414801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この場合・・・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0F70B565-C97D-08F9-A810-999581B024A2}"/>
              </a:ext>
            </a:extLst>
          </p:cNvPr>
          <p:cNvSpPr/>
          <p:nvPr/>
        </p:nvSpPr>
        <p:spPr>
          <a:xfrm>
            <a:off x="3154856" y="2461013"/>
            <a:ext cx="548290" cy="454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4A40F43C-501B-CEBF-1FA5-454604C7526E}"/>
              </a:ext>
            </a:extLst>
          </p:cNvPr>
          <p:cNvSpPr/>
          <p:nvPr/>
        </p:nvSpPr>
        <p:spPr>
          <a:xfrm>
            <a:off x="3206169" y="5170558"/>
            <a:ext cx="548290" cy="454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0E97EDD-17BB-07E9-A047-E7293442D850}"/>
              </a:ext>
            </a:extLst>
          </p:cNvPr>
          <p:cNvSpPr/>
          <p:nvPr/>
        </p:nvSpPr>
        <p:spPr>
          <a:xfrm>
            <a:off x="1350453" y="5755257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総フレーム数行う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F61C23F-725B-9A67-62BD-79B3821E0001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9570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0B58B24-544C-9C45-7F88-AA266E1C07CF}"/>
              </a:ext>
            </a:extLst>
          </p:cNvPr>
          <p:cNvSpPr/>
          <p:nvPr/>
        </p:nvSpPr>
        <p:spPr>
          <a:xfrm>
            <a:off x="873106" y="672922"/>
            <a:ext cx="6396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Ex.</a:t>
            </a:r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総フレームが</a:t>
            </a:r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250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C440613-EDB1-B2E3-4A88-209ED4FD04CD}"/>
              </a:ext>
            </a:extLst>
          </p:cNvPr>
          <p:cNvSpPr/>
          <p:nvPr/>
        </p:nvSpPr>
        <p:spPr>
          <a:xfrm>
            <a:off x="577405" y="2967334"/>
            <a:ext cx="49936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赤</a:t>
            </a:r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:150</a:t>
            </a:r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カウント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0EEE50E-7040-E34F-3341-C08F8C11B8BA}"/>
              </a:ext>
            </a:extLst>
          </p:cNvPr>
          <p:cNvSpPr/>
          <p:nvPr/>
        </p:nvSpPr>
        <p:spPr>
          <a:xfrm>
            <a:off x="577407" y="4687275"/>
            <a:ext cx="49936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青</a:t>
            </a:r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:100</a:t>
            </a:r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カウント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D187E879-8B3D-1784-135F-C63D3FBE9E36}"/>
                  </a:ext>
                </a:extLst>
              </p:cNvPr>
              <p:cNvSpPr/>
              <p:nvPr/>
            </p:nvSpPr>
            <p:spPr>
              <a:xfrm>
                <a:off x="5773255" y="2170723"/>
                <a:ext cx="6418745" cy="167045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150</m:t>
                          </m:r>
                        </m:num>
                        <m:den>
                          <m:r>
                            <a:rPr lang="en-US" altLang="ja-JP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250</m:t>
                          </m:r>
                        </m:den>
                      </m:f>
                      <m:r>
                        <a:rPr lang="en-US" altLang="ja-JP" sz="5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ja-JP" sz="5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100=60(</m:t>
                      </m:r>
                      <m:r>
                        <a:rPr lang="ja-JP" altLang="en-US" sz="5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％</m:t>
                      </m:r>
                      <m:r>
                        <a:rPr lang="en-US" altLang="ja-JP" sz="5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D187E879-8B3D-1784-135F-C63D3FBE9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255" y="2170723"/>
                <a:ext cx="6418745" cy="1670457"/>
              </a:xfrm>
              <a:prstGeom prst="rect">
                <a:avLst/>
              </a:prstGeom>
              <a:blipFill>
                <a:blip r:embed="rId2"/>
                <a:stretch>
                  <a:fillRect b="-10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A94D2F6-8DFD-6255-6A1E-AF8CBFA8770C}"/>
                  </a:ext>
                </a:extLst>
              </p:cNvPr>
              <p:cNvSpPr/>
              <p:nvPr/>
            </p:nvSpPr>
            <p:spPr>
              <a:xfrm>
                <a:off x="5773254" y="4066792"/>
                <a:ext cx="6418745" cy="165359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altLang="ja-JP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250</m:t>
                          </m:r>
                        </m:den>
                      </m:f>
                      <m:r>
                        <a:rPr lang="en-US" altLang="ja-JP" sz="5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ja-JP" sz="5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100=40(</m:t>
                      </m:r>
                      <m:r>
                        <a:rPr lang="ja-JP" altLang="en-US" sz="5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％</m:t>
                      </m:r>
                      <m:r>
                        <a:rPr lang="en-US" altLang="ja-JP" sz="5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CA94D2F6-8DFD-6255-6A1E-AF8CBFA87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254" y="4066792"/>
                <a:ext cx="6418745" cy="1653594"/>
              </a:xfrm>
              <a:prstGeom prst="rect">
                <a:avLst/>
              </a:prstGeom>
              <a:blipFill>
                <a:blip r:embed="rId3"/>
                <a:stretch>
                  <a:fillRect b="-1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7DA2075-8FCF-3A89-FF2C-BDC13AC7FCE6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847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9F046C-EED0-3604-9D46-A6750B5EFE35}"/>
              </a:ext>
            </a:extLst>
          </p:cNvPr>
          <p:cNvSpPr/>
          <p:nvPr/>
        </p:nvSpPr>
        <p:spPr>
          <a:xfrm>
            <a:off x="960346" y="373780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工夫した点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482FE44-0AF1-8B7C-D9B7-04D1657E78F5}"/>
              </a:ext>
            </a:extLst>
          </p:cNvPr>
          <p:cNvSpPr/>
          <p:nvPr/>
        </p:nvSpPr>
        <p:spPr>
          <a:xfrm>
            <a:off x="960346" y="1594547"/>
            <a:ext cx="79816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ノイズや誤検出を少なくするための前処理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D5D612-E553-7C8B-69FE-CE7CE4782DD8}"/>
              </a:ext>
            </a:extLst>
          </p:cNvPr>
          <p:cNvSpPr/>
          <p:nvPr/>
        </p:nvSpPr>
        <p:spPr>
          <a:xfrm>
            <a:off x="849527" y="2645946"/>
            <a:ext cx="962314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前処理では処理できなかった誤検出をなくすための</a:t>
            </a:r>
            <a:endParaRPr lang="en-US" altLang="ja-JP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適当な条件分岐を用いた後処理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51D515-3C7A-63B4-BA97-4926ADE6850F}"/>
              </a:ext>
            </a:extLst>
          </p:cNvPr>
          <p:cNvSpPr/>
          <p:nvPr/>
        </p:nvSpPr>
        <p:spPr>
          <a:xfrm>
            <a:off x="849527" y="5465006"/>
            <a:ext cx="75713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人とボールを同時検出するときの誤検出</a:t>
            </a:r>
            <a:endParaRPr lang="en-US" altLang="ja-JP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EEB9A1D-EF91-0649-1015-106A6E233DA0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E559F0-3772-1D17-C648-317D2B9C3584}"/>
              </a:ext>
            </a:extLst>
          </p:cNvPr>
          <p:cNvSpPr/>
          <p:nvPr/>
        </p:nvSpPr>
        <p:spPr>
          <a:xfrm>
            <a:off x="960346" y="4196992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改善点</a:t>
            </a:r>
            <a:endParaRPr lang="ja-JP" altLang="en-US" sz="5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276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224A4B8-737C-B333-4B79-E4554442E7C8}"/>
              </a:ext>
            </a:extLst>
          </p:cNvPr>
          <p:cNvSpPr/>
          <p:nvPr/>
        </p:nvSpPr>
        <p:spPr>
          <a:xfrm>
            <a:off x="1300571" y="641229"/>
            <a:ext cx="9879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プロジェクト研究で学んだこと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9C488AD-3A80-6B2D-7EA8-2F3F2551B95B}"/>
              </a:ext>
            </a:extLst>
          </p:cNvPr>
          <p:cNvSpPr/>
          <p:nvPr/>
        </p:nvSpPr>
        <p:spPr>
          <a:xfrm>
            <a:off x="1300571" y="2173614"/>
            <a:ext cx="945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ja-JP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ja-JP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を独学で勉強しプログラムを書くこと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F618734-6294-47BC-6B97-4623E7B0B926}"/>
              </a:ext>
            </a:extLst>
          </p:cNvPr>
          <p:cNvSpPr/>
          <p:nvPr/>
        </p:nvSpPr>
        <p:spPr>
          <a:xfrm>
            <a:off x="1300571" y="3429000"/>
            <a:ext cx="803296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ぼかし度合いや面積指定などの数値を</a:t>
            </a:r>
            <a:endParaRPr lang="en-US" altLang="ja-JP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少しづつ変えて結果追求の実施</a:t>
            </a:r>
            <a:endParaRPr lang="en-US" altLang="ja-JP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→地道な作業が研究において大切</a:t>
            </a:r>
            <a:endParaRPr lang="ja-JP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7321C3-661F-12F6-D0E9-804583561852}"/>
              </a:ext>
            </a:extLst>
          </p:cNvPr>
          <p:cNvSpPr/>
          <p:nvPr/>
        </p:nvSpPr>
        <p:spPr>
          <a:xfrm>
            <a:off x="11685131" y="6289267"/>
            <a:ext cx="614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02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10A1AA0-3A2A-A284-9A7E-20CA54BB330B}"/>
              </a:ext>
            </a:extLst>
          </p:cNvPr>
          <p:cNvSpPr/>
          <p:nvPr/>
        </p:nvSpPr>
        <p:spPr>
          <a:xfrm>
            <a:off x="1089607" y="662073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成果物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5EFE457-00CA-4A83-7161-70F5A26838CA}"/>
              </a:ext>
            </a:extLst>
          </p:cNvPr>
          <p:cNvSpPr/>
          <p:nvPr/>
        </p:nvSpPr>
        <p:spPr>
          <a:xfrm>
            <a:off x="2778680" y="1877495"/>
            <a:ext cx="62343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ボール</a:t>
            </a:r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白色</a:t>
            </a:r>
            <a:r>
              <a:rPr lang="en-US" altLang="ja-JP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の検出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9A8A83F-5093-5CCC-BAD6-0F1E3F3AE11B}"/>
              </a:ext>
            </a:extLst>
          </p:cNvPr>
          <p:cNvSpPr/>
          <p:nvPr/>
        </p:nvSpPr>
        <p:spPr>
          <a:xfrm>
            <a:off x="1641349" y="4057176"/>
            <a:ext cx="85090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チームのユニフォームの色</a:t>
            </a:r>
            <a:r>
              <a:rPr lang="ja-JP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を</a:t>
            </a:r>
            <a:endParaRPr lang="en-US" altLang="ja-JP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それぞれ検出して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</a:t>
            </a:r>
            <a:r>
              <a:rPr lang="ja-JP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ja-JP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検出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21587CC-1146-2E97-6874-D861942A42F5}"/>
              </a:ext>
            </a:extLst>
          </p:cNvPr>
          <p:cNvSpPr/>
          <p:nvPr/>
        </p:nvSpPr>
        <p:spPr>
          <a:xfrm>
            <a:off x="11362555" y="6004450"/>
            <a:ext cx="3722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ja-JP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737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A09C0566-03D3-F8CE-88CA-1A9110C23A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728" y="1412321"/>
            <a:ext cx="11548543" cy="52297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5B27EB4-5A7A-0A39-C4A0-5B13C95987F4}"/>
              </a:ext>
            </a:extLst>
          </p:cNvPr>
          <p:cNvSpPr/>
          <p:nvPr/>
        </p:nvSpPr>
        <p:spPr>
          <a:xfrm>
            <a:off x="11502209" y="6009125"/>
            <a:ext cx="48122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F2237D-7334-E5B5-5C34-0974A2027C9F}"/>
              </a:ext>
            </a:extLst>
          </p:cNvPr>
          <p:cNvSpPr/>
          <p:nvPr/>
        </p:nvSpPr>
        <p:spPr>
          <a:xfrm>
            <a:off x="684742" y="352472"/>
            <a:ext cx="76450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体系図</a:t>
            </a:r>
            <a:r>
              <a:rPr lang="en-US" altLang="ja-JP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フローチャート</a:t>
            </a:r>
            <a:r>
              <a:rPr lang="en-US" altLang="ja-JP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5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433518D-E394-16D6-1B05-5A088C40989F}"/>
              </a:ext>
            </a:extLst>
          </p:cNvPr>
          <p:cNvSpPr/>
          <p:nvPr/>
        </p:nvSpPr>
        <p:spPr>
          <a:xfrm>
            <a:off x="2918907" y="1412321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①前処理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641F632-F5F1-F7E0-FC09-CECAA41E6BCB}"/>
              </a:ext>
            </a:extLst>
          </p:cNvPr>
          <p:cNvSpPr/>
          <p:nvPr/>
        </p:nvSpPr>
        <p:spPr>
          <a:xfrm>
            <a:off x="4977744" y="4267491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②本処理</a:t>
            </a:r>
            <a:endParaRPr lang="ja-JP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51418B5-2BEA-9E35-D279-FD7E1B7B9971}"/>
              </a:ext>
            </a:extLst>
          </p:cNvPr>
          <p:cNvSpPr/>
          <p:nvPr/>
        </p:nvSpPr>
        <p:spPr>
          <a:xfrm>
            <a:off x="7704015" y="2110127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③</a:t>
            </a:r>
            <a:r>
              <a:rPr lang="ja-JP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後処理</a:t>
            </a:r>
          </a:p>
        </p:txBody>
      </p:sp>
      <p:sp>
        <p:nvSpPr>
          <p:cNvPr id="2" name="矢印: 左右 1">
            <a:extLst>
              <a:ext uri="{FF2B5EF4-FFF2-40B4-BE49-F238E27FC236}">
                <a16:creationId xmlns:a16="http://schemas.microsoft.com/office/drawing/2014/main" id="{399781E6-D060-AF12-748B-EDAFF59D407A}"/>
              </a:ext>
            </a:extLst>
          </p:cNvPr>
          <p:cNvSpPr/>
          <p:nvPr/>
        </p:nvSpPr>
        <p:spPr>
          <a:xfrm>
            <a:off x="2068286" y="1983688"/>
            <a:ext cx="3548742" cy="273038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F5BB2344-7133-365D-7EB8-8C49B7D8C22B}"/>
              </a:ext>
            </a:extLst>
          </p:cNvPr>
          <p:cNvSpPr/>
          <p:nvPr/>
        </p:nvSpPr>
        <p:spPr>
          <a:xfrm>
            <a:off x="5617029" y="4092267"/>
            <a:ext cx="751114" cy="125463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左右 12">
            <a:extLst>
              <a:ext uri="{FF2B5EF4-FFF2-40B4-BE49-F238E27FC236}">
                <a16:creationId xmlns:a16="http://schemas.microsoft.com/office/drawing/2014/main" id="{1663DB96-6831-224B-081E-2E56DD7752F5}"/>
              </a:ext>
            </a:extLst>
          </p:cNvPr>
          <p:cNvSpPr/>
          <p:nvPr/>
        </p:nvSpPr>
        <p:spPr>
          <a:xfrm>
            <a:off x="6368144" y="2677886"/>
            <a:ext cx="3837814" cy="189888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76D418B-820F-61AA-EAD7-A23C128DD0A9}"/>
              </a:ext>
            </a:extLst>
          </p:cNvPr>
          <p:cNvCxnSpPr/>
          <p:nvPr/>
        </p:nvCxnSpPr>
        <p:spPr>
          <a:xfrm>
            <a:off x="2068286" y="1412321"/>
            <a:ext cx="0" cy="323333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494B5CA-0232-B0D6-9297-D198758A5254}"/>
              </a:ext>
            </a:extLst>
          </p:cNvPr>
          <p:cNvCxnSpPr>
            <a:cxnSpLocks/>
          </p:cNvCxnSpPr>
          <p:nvPr/>
        </p:nvCxnSpPr>
        <p:spPr>
          <a:xfrm>
            <a:off x="5617028" y="1412321"/>
            <a:ext cx="0" cy="285517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9949638-2704-172C-7DF1-86A4E4F7B886}"/>
              </a:ext>
            </a:extLst>
          </p:cNvPr>
          <p:cNvCxnSpPr>
            <a:cxnSpLocks/>
          </p:cNvCxnSpPr>
          <p:nvPr/>
        </p:nvCxnSpPr>
        <p:spPr>
          <a:xfrm>
            <a:off x="6368143" y="1412321"/>
            <a:ext cx="0" cy="285517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A63DE8B5-A213-8832-3DD2-32741B183918}"/>
              </a:ext>
            </a:extLst>
          </p:cNvPr>
          <p:cNvCxnSpPr>
            <a:cxnSpLocks/>
          </p:cNvCxnSpPr>
          <p:nvPr/>
        </p:nvCxnSpPr>
        <p:spPr>
          <a:xfrm>
            <a:off x="10205958" y="1498019"/>
            <a:ext cx="0" cy="403192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96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70C21E4-BE00-7BC6-F459-79345EC83A72}"/>
              </a:ext>
            </a:extLst>
          </p:cNvPr>
          <p:cNvSpPr/>
          <p:nvPr/>
        </p:nvSpPr>
        <p:spPr>
          <a:xfrm>
            <a:off x="438940" y="863207"/>
            <a:ext cx="103412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使用した機器・アプリケーションの紹介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1F306A4-A296-1D92-FA73-DC95556861E3}"/>
              </a:ext>
            </a:extLst>
          </p:cNvPr>
          <p:cNvSpPr/>
          <p:nvPr/>
        </p:nvSpPr>
        <p:spPr>
          <a:xfrm>
            <a:off x="3550858" y="2967335"/>
            <a:ext cx="45127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3.9.12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7FF4D7B-EA05-3304-E78C-990F0A425082}"/>
              </a:ext>
            </a:extLst>
          </p:cNvPr>
          <p:cNvSpPr/>
          <p:nvPr/>
        </p:nvSpPr>
        <p:spPr>
          <a:xfrm>
            <a:off x="3550858" y="4302022"/>
            <a:ext cx="2803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OpenCV</a:t>
            </a:r>
            <a:endParaRPr lang="ja-JP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8103D6-E9A2-741E-AAF8-D35F7B822F0A}"/>
              </a:ext>
            </a:extLst>
          </p:cNvPr>
          <p:cNvSpPr/>
          <p:nvPr/>
        </p:nvSpPr>
        <p:spPr>
          <a:xfrm>
            <a:off x="11502208" y="6009125"/>
            <a:ext cx="4812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781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9406056-CD10-B4C0-8A9E-8723F358D051}"/>
              </a:ext>
            </a:extLst>
          </p:cNvPr>
          <p:cNvSpPr/>
          <p:nvPr/>
        </p:nvSpPr>
        <p:spPr>
          <a:xfrm>
            <a:off x="399236" y="644497"/>
            <a:ext cx="89050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0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システムの流れと使用した技術の説明</a:t>
            </a:r>
            <a:endParaRPr lang="ja-JP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9B7FC8A-82F4-5418-B416-7DD18D4FFA1A}"/>
              </a:ext>
            </a:extLst>
          </p:cNvPr>
          <p:cNvSpPr/>
          <p:nvPr/>
        </p:nvSpPr>
        <p:spPr>
          <a:xfrm>
            <a:off x="0" y="4413010"/>
            <a:ext cx="11302261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r>
              <a:rPr lang="en-US" altLang="ja-JP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r>
              <a:rPr lang="en-US" altLang="ja-JP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ja-JP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数値計算ライブラリ</a:t>
            </a:r>
            <a:endParaRPr lang="en-US" altLang="ja-JP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多次元配列の数値計算を高速で効率的に行う</a:t>
            </a:r>
            <a:endParaRPr lang="en-US" altLang="ja-JP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F61FA7-1121-749B-490B-E04E61ADA5C2}"/>
              </a:ext>
            </a:extLst>
          </p:cNvPr>
          <p:cNvSpPr/>
          <p:nvPr/>
        </p:nvSpPr>
        <p:spPr>
          <a:xfrm>
            <a:off x="399236" y="2160367"/>
            <a:ext cx="1035648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OpenCV-Python:</a:t>
            </a:r>
          </a:p>
          <a:p>
            <a:pPr algn="ctr"/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の画像を扱うためのライブラリ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0434AC-A28F-D825-B911-364E414DF588}"/>
              </a:ext>
            </a:extLst>
          </p:cNvPr>
          <p:cNvSpPr/>
          <p:nvPr/>
        </p:nvSpPr>
        <p:spPr>
          <a:xfrm>
            <a:off x="11502208" y="6009125"/>
            <a:ext cx="4812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458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22A7F0E3-246D-FE5F-56FA-38E9DA1DD6A2}"/>
              </a:ext>
            </a:extLst>
          </p:cNvPr>
          <p:cNvSpPr/>
          <p:nvPr/>
        </p:nvSpPr>
        <p:spPr>
          <a:xfrm>
            <a:off x="6296513" y="2658273"/>
            <a:ext cx="1070446" cy="654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C7A9CBB-E4F9-D27B-416B-37E136B91E99}"/>
              </a:ext>
            </a:extLst>
          </p:cNvPr>
          <p:cNvSpPr/>
          <p:nvPr/>
        </p:nvSpPr>
        <p:spPr>
          <a:xfrm>
            <a:off x="239486" y="180675"/>
            <a:ext cx="6801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ja-JP" alt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フレーム毎読み取り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D7BE9E-5B7B-3624-77EA-A6852CA330F2}"/>
              </a:ext>
            </a:extLst>
          </p:cNvPr>
          <p:cNvSpPr/>
          <p:nvPr/>
        </p:nvSpPr>
        <p:spPr>
          <a:xfrm>
            <a:off x="2728506" y="4544055"/>
            <a:ext cx="11647997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r>
              <a:rPr lang="en-US" altLang="ja-JP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VideoCapture</a:t>
            </a:r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(path)</a:t>
            </a:r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</a:t>
            </a:r>
            <a:r>
              <a:rPr lang="en-US" altLang="ja-JP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altLang="ja-JP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ap.read</a:t>
            </a:r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pPr algn="ctr"/>
            <a:r>
              <a:rPr lang="ja-JP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カメラのフレームを取得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7DF6984-8B55-0E51-6EE7-090BEEEB1338}"/>
              </a:ext>
            </a:extLst>
          </p:cNvPr>
          <p:cNvSpPr/>
          <p:nvPr/>
        </p:nvSpPr>
        <p:spPr>
          <a:xfrm>
            <a:off x="5617028" y="5910923"/>
            <a:ext cx="59154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フレームを</a:t>
            </a:r>
            <a:r>
              <a:rPr lang="en-US" altLang="ja-JP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</a:t>
            </a:r>
            <a:r>
              <a:rPr lang="ja-JP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文で動画化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93BD876-3FD4-D412-5E52-306707C015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486" y="1478010"/>
            <a:ext cx="4978040" cy="234934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22EE91A-C4D5-3EC7-84B0-C6ACE41375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486" y="4201361"/>
            <a:ext cx="4978040" cy="2355893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690B34-5A01-4DE2-2F4B-7E954FAFC051}"/>
              </a:ext>
            </a:extLst>
          </p:cNvPr>
          <p:cNvSpPr/>
          <p:nvPr/>
        </p:nvSpPr>
        <p:spPr>
          <a:xfrm>
            <a:off x="2052735" y="3054338"/>
            <a:ext cx="273504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ja-JP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フレーム目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6BFA6D1-6848-1271-6D4D-1FD2DF319045}"/>
              </a:ext>
            </a:extLst>
          </p:cNvPr>
          <p:cNvSpPr/>
          <p:nvPr/>
        </p:nvSpPr>
        <p:spPr>
          <a:xfrm>
            <a:off x="1810682" y="5823320"/>
            <a:ext cx="29770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ja-JP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フレーム目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932C9A4C-6599-3866-40A1-2E1B41DB6C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902" y="1005716"/>
            <a:ext cx="6839840" cy="2657414"/>
          </a:xfrm>
          <a:prstGeom prst="rect">
            <a:avLst/>
          </a:prstGeom>
        </p:spPr>
      </p:pic>
      <p:sp>
        <p:nvSpPr>
          <p:cNvPr id="18" name="矢印: 上向き折線 17">
            <a:extLst>
              <a:ext uri="{FF2B5EF4-FFF2-40B4-BE49-F238E27FC236}">
                <a16:creationId xmlns:a16="http://schemas.microsoft.com/office/drawing/2014/main" id="{DFB198DF-91FA-DFAC-7896-8BBC684EE3B2}"/>
              </a:ext>
            </a:extLst>
          </p:cNvPr>
          <p:cNvSpPr/>
          <p:nvPr/>
        </p:nvSpPr>
        <p:spPr>
          <a:xfrm rot="10800000" flipH="1">
            <a:off x="6989592" y="549602"/>
            <a:ext cx="377368" cy="421608"/>
          </a:xfrm>
          <a:prstGeom prst="bent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F133C37-20B3-7B40-B4F2-1E54435C61D0}"/>
              </a:ext>
            </a:extLst>
          </p:cNvPr>
          <p:cNvSpPr/>
          <p:nvPr/>
        </p:nvSpPr>
        <p:spPr>
          <a:xfrm>
            <a:off x="6713106" y="1074363"/>
            <a:ext cx="1070446" cy="826263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0F2B3D6-C718-23F2-2436-4663CB18005D}"/>
              </a:ext>
            </a:extLst>
          </p:cNvPr>
          <p:cNvSpPr/>
          <p:nvPr/>
        </p:nvSpPr>
        <p:spPr>
          <a:xfrm>
            <a:off x="11502208" y="6009125"/>
            <a:ext cx="4812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39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7A67967F-5CB5-7E77-5104-07AE3AC5E8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2160" y="29568"/>
            <a:ext cx="6839840" cy="265741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6D680D4-3A72-B2C3-FA0B-55098C97B598}"/>
              </a:ext>
            </a:extLst>
          </p:cNvPr>
          <p:cNvSpPr/>
          <p:nvPr/>
        </p:nvSpPr>
        <p:spPr>
          <a:xfrm>
            <a:off x="799844" y="377079"/>
            <a:ext cx="41344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グレースケール</a:t>
            </a:r>
            <a:endParaRPr lang="en-US" altLang="ja-JP" sz="4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ja-JP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前処理</a:t>
            </a:r>
            <a:r>
              <a:rPr lang="en-US" altLang="ja-JP" sz="4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4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CF7D9B5-F9BD-9C3B-C7A7-A33E4558A64E}"/>
              </a:ext>
            </a:extLst>
          </p:cNvPr>
          <p:cNvSpPr/>
          <p:nvPr/>
        </p:nvSpPr>
        <p:spPr>
          <a:xfrm>
            <a:off x="153403" y="2598936"/>
            <a:ext cx="76081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cvtCo</a:t>
            </a:r>
            <a:r>
              <a:rPr lang="en-US" altLang="ja-JP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lor</a:t>
            </a:r>
            <a:r>
              <a:rPr lang="en-US" altLang="ja-JP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ja-JP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→画像の色を変換する</a:t>
            </a:r>
            <a:endParaRPr lang="ja-JP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C90335B-D127-F02F-E225-0EB34D2FAB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0769" y="4169432"/>
            <a:ext cx="4430424" cy="26574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1F72E78-7E8E-F5AF-FC3F-91AE2BF06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57932"/>
            <a:ext cx="4934309" cy="2681386"/>
          </a:xfrm>
          <a:prstGeom prst="rect">
            <a:avLst/>
          </a:prstGeom>
        </p:spPr>
      </p:pic>
      <p:sp>
        <p:nvSpPr>
          <p:cNvPr id="16" name="矢印: 下 15">
            <a:extLst>
              <a:ext uri="{FF2B5EF4-FFF2-40B4-BE49-F238E27FC236}">
                <a16:creationId xmlns:a16="http://schemas.microsoft.com/office/drawing/2014/main" id="{2439B798-44FA-255E-2A4B-BBB765F29F87}"/>
              </a:ext>
            </a:extLst>
          </p:cNvPr>
          <p:cNvSpPr/>
          <p:nvPr/>
        </p:nvSpPr>
        <p:spPr>
          <a:xfrm rot="16200000">
            <a:off x="5764422" y="5271418"/>
            <a:ext cx="548290" cy="454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441900E-398D-5767-B6B4-F624D9EAA264}"/>
              </a:ext>
            </a:extLst>
          </p:cNvPr>
          <p:cNvSpPr/>
          <p:nvPr/>
        </p:nvSpPr>
        <p:spPr>
          <a:xfrm>
            <a:off x="5070664" y="4311013"/>
            <a:ext cx="20201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cvtColor</a:t>
            </a:r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E78F6703-7BEE-F6BB-20C8-FFFD03830AE2}"/>
                  </a:ext>
                </a:extLst>
              </p14:cNvPr>
              <p14:cNvContentPartPr/>
              <p14:nvPr/>
            </p14:nvContentPartPr>
            <p14:xfrm>
              <a:off x="7038869" y="-552410"/>
              <a:ext cx="36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E78F6703-7BEE-F6BB-20C8-FFFD03830A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9869" y="-56141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0577544-909A-B556-FE12-7C5FAA7B481E}"/>
              </a:ext>
            </a:extLst>
          </p:cNvPr>
          <p:cNvGrpSpPr/>
          <p:nvPr/>
        </p:nvGrpSpPr>
        <p:grpSpPr>
          <a:xfrm>
            <a:off x="7901429" y="-224810"/>
            <a:ext cx="360" cy="360"/>
            <a:chOff x="7901429" y="-22481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インク 19">
                  <a:extLst>
                    <a:ext uri="{FF2B5EF4-FFF2-40B4-BE49-F238E27FC236}">
                      <a16:creationId xmlns:a16="http://schemas.microsoft.com/office/drawing/2014/main" id="{FEB2D3E3-4EDA-4450-C9D1-B959423FA309}"/>
                    </a:ext>
                  </a:extLst>
                </p14:cNvPr>
                <p14:cNvContentPartPr/>
                <p14:nvPr/>
              </p14:nvContentPartPr>
              <p14:xfrm>
                <a:off x="7901429" y="-224810"/>
                <a:ext cx="360" cy="360"/>
              </p14:xfrm>
            </p:contentPart>
          </mc:Choice>
          <mc:Fallback xmlns="">
            <p:pic>
              <p:nvPicPr>
                <p:cNvPr id="20" name="インク 19">
                  <a:extLst>
                    <a:ext uri="{FF2B5EF4-FFF2-40B4-BE49-F238E27FC236}">
                      <a16:creationId xmlns:a16="http://schemas.microsoft.com/office/drawing/2014/main" id="{FEB2D3E3-4EDA-4450-C9D1-B959423FA3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92789" y="-2338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インク 20">
                  <a:extLst>
                    <a:ext uri="{FF2B5EF4-FFF2-40B4-BE49-F238E27FC236}">
                      <a16:creationId xmlns:a16="http://schemas.microsoft.com/office/drawing/2014/main" id="{61BBA4FE-170B-34BB-2B7C-06479D3FAB63}"/>
                    </a:ext>
                  </a:extLst>
                </p14:cNvPr>
                <p14:cNvContentPartPr/>
                <p14:nvPr/>
              </p14:nvContentPartPr>
              <p14:xfrm>
                <a:off x="7901429" y="-224810"/>
                <a:ext cx="360" cy="360"/>
              </p14:xfrm>
            </p:contentPart>
          </mc:Choice>
          <mc:Fallback xmlns="">
            <p:pic>
              <p:nvPicPr>
                <p:cNvPr id="21" name="インク 20">
                  <a:extLst>
                    <a:ext uri="{FF2B5EF4-FFF2-40B4-BE49-F238E27FC236}">
                      <a16:creationId xmlns:a16="http://schemas.microsoft.com/office/drawing/2014/main" id="{61BBA4FE-170B-34BB-2B7C-06479D3FA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92789" y="-2338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インク 22">
                  <a:extLst>
                    <a:ext uri="{FF2B5EF4-FFF2-40B4-BE49-F238E27FC236}">
                      <a16:creationId xmlns:a16="http://schemas.microsoft.com/office/drawing/2014/main" id="{C90AB107-7636-744D-31C0-CF9E79F2283F}"/>
                    </a:ext>
                  </a:extLst>
                </p14:cNvPr>
                <p14:cNvContentPartPr/>
                <p14:nvPr/>
              </p14:nvContentPartPr>
              <p14:xfrm>
                <a:off x="7901429" y="-224810"/>
                <a:ext cx="360" cy="360"/>
              </p14:xfrm>
            </p:contentPart>
          </mc:Choice>
          <mc:Fallback xmlns="">
            <p:pic>
              <p:nvPicPr>
                <p:cNvPr id="23" name="インク 22">
                  <a:extLst>
                    <a:ext uri="{FF2B5EF4-FFF2-40B4-BE49-F238E27FC236}">
                      <a16:creationId xmlns:a16="http://schemas.microsoft.com/office/drawing/2014/main" id="{C90AB107-7636-744D-31C0-CF9E79F22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92789" y="-2338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4911F39C-C14A-543C-579F-FA968A0132B8}"/>
                  </a:ext>
                </a:extLst>
              </p14:cNvPr>
              <p14:cNvContentPartPr/>
              <p14:nvPr/>
            </p14:nvContentPartPr>
            <p14:xfrm>
              <a:off x="9057749" y="-259010"/>
              <a:ext cx="360" cy="360"/>
            </p14:xfrm>
          </p:contentPart>
        </mc:Choice>
        <mc:Fallback xmlns=""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4911F39C-C14A-543C-579F-FA968A0132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8749" y="-26801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フレーム 17">
            <a:extLst>
              <a:ext uri="{FF2B5EF4-FFF2-40B4-BE49-F238E27FC236}">
                <a16:creationId xmlns:a16="http://schemas.microsoft.com/office/drawing/2014/main" id="{E6472BF8-F5BB-D399-5D5F-56E151C59198}"/>
              </a:ext>
            </a:extLst>
          </p:cNvPr>
          <p:cNvSpPr/>
          <p:nvPr/>
        </p:nvSpPr>
        <p:spPr>
          <a:xfrm>
            <a:off x="7901429" y="129127"/>
            <a:ext cx="926885" cy="709073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矢印: 上向き折線 21">
            <a:extLst>
              <a:ext uri="{FF2B5EF4-FFF2-40B4-BE49-F238E27FC236}">
                <a16:creationId xmlns:a16="http://schemas.microsoft.com/office/drawing/2014/main" id="{4FC371D5-C1B8-7FD5-7EDA-D718E7921C45}"/>
              </a:ext>
            </a:extLst>
          </p:cNvPr>
          <p:cNvSpPr/>
          <p:nvPr/>
        </p:nvSpPr>
        <p:spPr>
          <a:xfrm rot="10800000" flipH="1" flipV="1">
            <a:off x="4993380" y="937759"/>
            <a:ext cx="3393055" cy="364598"/>
          </a:xfrm>
          <a:prstGeom prst="bent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903CCAF-4648-D181-5290-8BDAED35D012}"/>
              </a:ext>
            </a:extLst>
          </p:cNvPr>
          <p:cNvSpPr/>
          <p:nvPr/>
        </p:nvSpPr>
        <p:spPr>
          <a:xfrm>
            <a:off x="11502208" y="6009125"/>
            <a:ext cx="4812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936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4369D6AB-F0DB-C081-EC1C-FAE5FE3992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5685" y="-18683"/>
            <a:ext cx="6839840" cy="265741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D015542-028E-0CC2-A58E-0ECD65C6FA64}"/>
              </a:ext>
            </a:extLst>
          </p:cNvPr>
          <p:cNvSpPr/>
          <p:nvPr/>
        </p:nvSpPr>
        <p:spPr>
          <a:xfrm>
            <a:off x="713462" y="248919"/>
            <a:ext cx="41344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平滑化・ぼかし</a:t>
            </a:r>
            <a:endParaRPr lang="en-US" altLang="ja-JP" sz="4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ja-JP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前処理</a:t>
            </a:r>
            <a:r>
              <a:rPr lang="en-US" altLang="ja-JP" sz="4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4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CA85E33-CA28-94E2-BC6F-91B8C6EF9A7C}"/>
              </a:ext>
            </a:extLst>
          </p:cNvPr>
          <p:cNvSpPr/>
          <p:nvPr/>
        </p:nvSpPr>
        <p:spPr>
          <a:xfrm>
            <a:off x="-22841" y="1840416"/>
            <a:ext cx="62889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medianBlur</a:t>
            </a:r>
            <a:r>
              <a:rPr lang="en-US" altLang="ja-JP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ja-JP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→特異なノイズに対して効果的</a:t>
            </a:r>
            <a:endParaRPr lang="ja-JP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73A8A7D-C998-4341-C375-5E570FF1A380}"/>
              </a:ext>
            </a:extLst>
          </p:cNvPr>
          <p:cNvSpPr/>
          <p:nvPr/>
        </p:nvSpPr>
        <p:spPr>
          <a:xfrm>
            <a:off x="469683" y="3223378"/>
            <a:ext cx="3377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Blur()</a:t>
            </a:r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</a:t>
            </a:r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平均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61780E2-9809-9674-75F1-363203BA60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4893" y="2633534"/>
            <a:ext cx="5047107" cy="327233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BAAE069-4148-EC03-F046-F1F47BAFC4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79628"/>
            <a:ext cx="4572151" cy="327232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8321D7C-7C53-E2DA-FBE7-7F56EB5E977F}"/>
              </a:ext>
            </a:extLst>
          </p:cNvPr>
          <p:cNvSpPr/>
          <p:nvPr/>
        </p:nvSpPr>
        <p:spPr>
          <a:xfrm>
            <a:off x="-133308" y="6104601"/>
            <a:ext cx="63914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グレースケール後の画像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4FC345-8405-336C-123E-38DB37545642}"/>
              </a:ext>
            </a:extLst>
          </p:cNvPr>
          <p:cNvSpPr/>
          <p:nvPr/>
        </p:nvSpPr>
        <p:spPr>
          <a:xfrm>
            <a:off x="6980316" y="5995786"/>
            <a:ext cx="46987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平滑化・ぼかし</a:t>
            </a:r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後</a:t>
            </a:r>
            <a:endParaRPr lang="ja-JP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A0C292DD-9CC8-F819-0B65-B24A31A4DA2B}"/>
              </a:ext>
            </a:extLst>
          </p:cNvPr>
          <p:cNvSpPr/>
          <p:nvPr/>
        </p:nvSpPr>
        <p:spPr>
          <a:xfrm rot="16200000">
            <a:off x="5662316" y="3965026"/>
            <a:ext cx="548290" cy="8497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FF86C0-4E1B-EE62-0D77-6C511C9EBD9D}"/>
              </a:ext>
            </a:extLst>
          </p:cNvPr>
          <p:cNvSpPr/>
          <p:nvPr/>
        </p:nvSpPr>
        <p:spPr>
          <a:xfrm>
            <a:off x="4569548" y="3007832"/>
            <a:ext cx="25779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medianBlur</a:t>
            </a:r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フレーム 15">
            <a:extLst>
              <a:ext uri="{FF2B5EF4-FFF2-40B4-BE49-F238E27FC236}">
                <a16:creationId xmlns:a16="http://schemas.microsoft.com/office/drawing/2014/main" id="{B4EE739A-1DC7-5924-01C9-7958D5DC47A9}"/>
              </a:ext>
            </a:extLst>
          </p:cNvPr>
          <p:cNvSpPr/>
          <p:nvPr/>
        </p:nvSpPr>
        <p:spPr>
          <a:xfrm>
            <a:off x="9969715" y="1310024"/>
            <a:ext cx="926885" cy="709073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26BD59E-E4E3-CD2C-A7CD-F345DED1E7CE}"/>
              </a:ext>
            </a:extLst>
          </p:cNvPr>
          <p:cNvSpPr/>
          <p:nvPr/>
        </p:nvSpPr>
        <p:spPr>
          <a:xfrm>
            <a:off x="11792532" y="6289267"/>
            <a:ext cx="3994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180993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TM02900688[[fn=ファセット]]</Template>
  <TotalTime>14826</TotalTime>
  <Words>630</Words>
  <Application>Microsoft Office PowerPoint</Application>
  <PresentationFormat>ワイド画面</PresentationFormat>
  <Paragraphs>142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游ゴシック</vt:lpstr>
      <vt:lpstr>Arial</vt:lpstr>
      <vt:lpstr>Cambria Math</vt:lpstr>
      <vt:lpstr>Trebuchet MS</vt:lpstr>
      <vt:lpstr>Wingdings 3</vt:lpstr>
      <vt:lpstr>ファセット</vt:lpstr>
      <vt:lpstr>プロジェクト研究A ~色検出を用いた 人とボールの検出~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プロジェクト研究A</dc:title>
  <dc:creator>朝倉啓心</dc:creator>
  <cp:lastModifiedBy> </cp:lastModifiedBy>
  <cp:revision>15</cp:revision>
  <dcterms:created xsi:type="dcterms:W3CDTF">2022-05-19T03:13:20Z</dcterms:created>
  <dcterms:modified xsi:type="dcterms:W3CDTF">2023-04-19T03:15:39Z</dcterms:modified>
</cp:coreProperties>
</file>